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19"/>
  </p:notesMasterIdLst>
  <p:sldIdLst>
    <p:sldId id="272" r:id="rId4"/>
    <p:sldId id="297" r:id="rId5"/>
    <p:sldId id="316" r:id="rId6"/>
    <p:sldId id="335" r:id="rId7"/>
    <p:sldId id="409" r:id="rId8"/>
    <p:sldId id="410" r:id="rId9"/>
    <p:sldId id="411" r:id="rId10"/>
    <p:sldId id="401" r:id="rId11"/>
    <p:sldId id="350" r:id="rId12"/>
    <p:sldId id="408" r:id="rId13"/>
    <p:sldId id="412" r:id="rId14"/>
    <p:sldId id="384" r:id="rId15"/>
    <p:sldId id="413" r:id="rId16"/>
    <p:sldId id="414" r:id="rId17"/>
    <p:sldId id="41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475F-3C00-41B3-B270-C377B555FD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26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3311C-7F98-4DF8-8D90-99C112E3AA9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62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3311C-7F98-4DF8-8D90-99C112E3AA9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68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3311C-7F98-4DF8-8D90-99C112E3AA9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80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2019/3/20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2019/3/20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2019/3/20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rxiv.org/abs/1803.02349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henlianMT/Who-Stole-the-Postage-/blob/master/return-freight-insurance.pdf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第二十四週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49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2019.03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2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阿里巴巴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論文題目：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Billion-scale Commodity Embedding for E-commerce Recommendation in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Alibaba</a:t>
            </a: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論文連結：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arxiv.org/abs/1803.02349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67801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1832" t="18085" r="43044" b="62377"/>
          <a:stretch/>
        </p:blipFill>
        <p:spPr>
          <a:xfrm>
            <a:off x="1097278" y="2683588"/>
            <a:ext cx="954948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8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</a:t>
            </a:r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26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惡意帳戶偵測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螞蟻金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服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292608" lvl="1" indent="0">
              <a:buNone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論文題目：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Who-Stole-the-Postage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Fraud Detection in Return-Freight Insurance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Claims</a:t>
            </a: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論文連結：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://github.com/chenlianMT/Who-Stole-the-Postage-/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blob/master/return-freight-insurance.pdf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92608" lvl="1" indent="0">
              <a:buNone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67801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1856" t="13993" r="32574" b="60001"/>
          <a:stretch/>
        </p:blipFill>
        <p:spPr>
          <a:xfrm>
            <a:off x="2406330" y="2557053"/>
            <a:ext cx="74403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1982362" y="3022600"/>
            <a:ext cx="8365749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推薦系統工作進度報告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6092829" y="3273429"/>
            <a:ext cx="1276351" cy="2226335"/>
          </a:xfrm>
          <a:prstGeom prst="rect">
            <a:avLst/>
          </a:prstGeom>
          <a:solidFill>
            <a:srgbClr val="DCDCDC"/>
          </a:solidFill>
          <a:ln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2" y="3276407"/>
            <a:ext cx="5495927" cy="22233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6902" y="1082021"/>
            <a:ext cx="6772276" cy="2018856"/>
          </a:xfrm>
          <a:prstGeom prst="rect">
            <a:avLst/>
          </a:prstGeom>
          <a:solidFill>
            <a:srgbClr val="BFE1F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38" y="1308925"/>
            <a:ext cx="1307980" cy="161726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60473" y="2590551"/>
            <a:ext cx="122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商品一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3242766" y="2592461"/>
            <a:ext cx="122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商品二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487918" y="2584500"/>
            <a:ext cx="122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商品三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168529" y="4843113"/>
            <a:ext cx="3543300" cy="400110"/>
          </a:xfrm>
          <a:prstGeom prst="rect">
            <a:avLst/>
          </a:prstGeom>
          <a:solidFill>
            <a:srgbClr val="DCDCDC"/>
          </a:solidFill>
          <a:ln>
            <a:solidFill>
              <a:srgbClr val="DCDCDC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 </a:t>
            </a: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商品 </a:t>
            </a: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商品 </a:t>
            </a: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596902" y="5683254"/>
            <a:ext cx="6772276" cy="5715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96902" y="6254749"/>
            <a:ext cx="677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24" name="動作按鈕: 說明 23">
            <a:hlinkClick r:id="" action="ppaction://noaction" highlightClick="1"/>
          </p:cNvPr>
          <p:cNvSpPr/>
          <p:nvPr/>
        </p:nvSpPr>
        <p:spPr>
          <a:xfrm>
            <a:off x="6155705" y="1447389"/>
            <a:ext cx="1001423" cy="1028003"/>
          </a:xfrm>
          <a:prstGeom prst="actionButtonHelp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A5A5A5"/>
                </a:solidFill>
              </a:ln>
            </a:endParaRPr>
          </a:p>
        </p:txBody>
      </p:sp>
      <p:sp>
        <p:nvSpPr>
          <p:cNvPr id="25" name="動作按鈕: 說明 24">
            <a:hlinkClick r:id="" action="ppaction://noaction" highlightClick="1"/>
          </p:cNvPr>
          <p:cNvSpPr/>
          <p:nvPr/>
        </p:nvSpPr>
        <p:spPr>
          <a:xfrm>
            <a:off x="6092829" y="3759201"/>
            <a:ext cx="1060415" cy="982539"/>
          </a:xfrm>
          <a:prstGeom prst="actionButtonHelp">
            <a:avLst/>
          </a:prstGeom>
          <a:solidFill>
            <a:srgbClr val="EC6753"/>
          </a:solidFill>
          <a:ln>
            <a:solidFill>
              <a:srgbClr val="EC67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A5A5A5"/>
                </a:solidFill>
              </a:ln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33112" y="1467968"/>
            <a:ext cx="1015857" cy="9868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7893054" y="284482"/>
            <a:ext cx="3724276" cy="523220"/>
          </a:xfrm>
          <a:prstGeom prst="rect">
            <a:avLst/>
          </a:prstGeom>
          <a:solidFill>
            <a:srgbClr val="DEEC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用戶商品推薦清單</a:t>
            </a:r>
          </a:p>
        </p:txBody>
      </p:sp>
      <p:sp>
        <p:nvSpPr>
          <p:cNvPr id="31" name="矩形 30"/>
          <p:cNvSpPr/>
          <p:nvPr/>
        </p:nvSpPr>
        <p:spPr>
          <a:xfrm>
            <a:off x="3450820" y="1456313"/>
            <a:ext cx="1015857" cy="9868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168529" y="1456313"/>
            <a:ext cx="1015857" cy="9868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7893051" y="1082021"/>
            <a:ext cx="3724275" cy="4417739"/>
          </a:xfrm>
          <a:prstGeom prst="rect">
            <a:avLst/>
          </a:prstGeom>
          <a:solidFill>
            <a:srgbClr val="FBF8E7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8019419" y="2612859"/>
            <a:ext cx="150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推薦商品一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9787169" y="2592459"/>
            <a:ext cx="150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推薦商品二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7957009" y="4843111"/>
            <a:ext cx="150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推薦商品一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9787169" y="4843111"/>
            <a:ext cx="1505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推薦商品二</a:t>
            </a:r>
          </a:p>
        </p:txBody>
      </p:sp>
      <p:pic>
        <p:nvPicPr>
          <p:cNvPr id="3076" name="Picture 4" descr="https://addons.books.com.tw/G/ADbanner/2018/03/MUJI_0312-0403_9904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6" t="6944" r="17811" b="68890"/>
          <a:stretch/>
        </p:blipFill>
        <p:spPr bwMode="auto">
          <a:xfrm>
            <a:off x="9936254" y="1501505"/>
            <a:ext cx="124777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ddons.books.com.tw/G/ADbanner/2018/03/MUJI_0312-0403_9904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65068" r="83165" b="5348"/>
          <a:stretch/>
        </p:blipFill>
        <p:spPr bwMode="auto">
          <a:xfrm>
            <a:off x="8090785" y="3551485"/>
            <a:ext cx="1238251" cy="135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ddons.books.com.tw/G/ADbanner/2018/03/MUJI_0312-0403_9904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6" t="65486" r="2559" b="6597"/>
          <a:stretch/>
        </p:blipFill>
        <p:spPr bwMode="auto">
          <a:xfrm>
            <a:off x="9949525" y="3567047"/>
            <a:ext cx="1181100" cy="12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addons.books.com.tw/G/ADbanner/2018/03/MUJI_0312-0403_99048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5" t="8819" r="33972" b="74931"/>
          <a:stretch/>
        </p:blipFill>
        <p:spPr bwMode="auto">
          <a:xfrm>
            <a:off x="8572297" y="1682479"/>
            <a:ext cx="400051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/>
          <p:cNvSpPr txBox="1"/>
          <p:nvPr/>
        </p:nvSpPr>
        <p:spPr>
          <a:xfrm>
            <a:off x="558804" y="563872"/>
            <a:ext cx="515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用戶歷史購買紀錄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0631-77E1-4F2E-82C7-679BF6DAC1D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2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6093783" y="0"/>
            <a:ext cx="6094800" cy="6858000"/>
          </a:xfrm>
          <a:prstGeom prst="rect">
            <a:avLst/>
          </a:prstGeom>
          <a:solidFill>
            <a:srgbClr val="FFA7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6094800" cy="6858000"/>
          </a:xfrm>
          <a:prstGeom prst="rect">
            <a:avLst/>
          </a:prstGeom>
          <a:solidFill>
            <a:srgbClr val="0192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0" y="1909400"/>
            <a:ext cx="6093782" cy="430212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我們提供的演算法</a:t>
            </a: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3"/>
          </p:nvPr>
        </p:nvSpPr>
        <p:spPr>
          <a:xfrm>
            <a:off x="6093785" y="1907626"/>
            <a:ext cx="6093783" cy="430212"/>
          </a:xfrm>
        </p:spPr>
        <p:txBody>
          <a:bodyPr>
            <a:no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市面上常見演算法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協同過濾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0" y="2657479"/>
            <a:ext cx="6090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根據消費模式推薦商品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098221" y="2657479"/>
            <a:ext cx="609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根據商品、用戶相似度推薦商品</a:t>
            </a:r>
          </a:p>
        </p:txBody>
      </p:sp>
      <p:sp>
        <p:nvSpPr>
          <p:cNvPr id="16" name="向右箭號 15"/>
          <p:cNvSpPr/>
          <p:nvPr/>
        </p:nvSpPr>
        <p:spPr>
          <a:xfrm>
            <a:off x="2502259" y="3870147"/>
            <a:ext cx="695325" cy="485775"/>
          </a:xfrm>
          <a:prstGeom prst="rightArrow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150" name="Picture 6" descr="https://cbu01.alicdn.com/img/ibank/2018/092/790/9580097290_47882983.220x2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273" b="89545" l="11364" r="863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12840" r="12727" b="9887"/>
          <a:stretch/>
        </p:blipFill>
        <p:spPr bwMode="auto">
          <a:xfrm>
            <a:off x="3512033" y="3390179"/>
            <a:ext cx="1859591" cy="19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6805" y="3390179"/>
            <a:ext cx="969348" cy="190211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206" y="3344071"/>
            <a:ext cx="923925" cy="1905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 prstMaterial="matte">
            <a:contourClr>
              <a:srgbClr val="C0C0C0"/>
            </a:contourClr>
          </a:sp3d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569" y="3276631"/>
            <a:ext cx="1036411" cy="2017951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8793011" y="3842481"/>
            <a:ext cx="695325" cy="485775"/>
          </a:xfrm>
          <a:prstGeom prst="rightArrow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0631-77E1-4F2E-82C7-679BF6DAC1D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9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093783" y="9525"/>
            <a:ext cx="6094800" cy="6858000"/>
          </a:xfrm>
          <a:prstGeom prst="rect">
            <a:avLst/>
          </a:prstGeom>
          <a:solidFill>
            <a:srgbClr val="FFA7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6094800" cy="6858000"/>
          </a:xfrm>
          <a:prstGeom prst="rect">
            <a:avLst/>
          </a:prstGeom>
          <a:solidFill>
            <a:srgbClr val="019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07345" y="3045754"/>
            <a:ext cx="4679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47.68%</a:t>
            </a:r>
          </a:p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商品轉化率</a:t>
            </a:r>
            <a:r>
              <a:rPr lang="zh-TW" altLang="en-US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endParaRPr lang="en-US" altLang="zh-TW" sz="6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21069" y="619265"/>
            <a:ext cx="34516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知名遊戲使用成效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33" y="1323716"/>
            <a:ext cx="1569115" cy="154080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75604" y="3045754"/>
            <a:ext cx="51321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33.4%</a:t>
            </a:r>
          </a:p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商品轉化率</a:t>
            </a:r>
            <a:r>
              <a:rPr lang="zh-TW" altLang="en-US" sz="6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  <a:endParaRPr lang="en-US" altLang="zh-TW" sz="6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415358" y="619265"/>
            <a:ext cx="34516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購物網站使用成效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7809471" y="165580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某公司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0631-77E1-4F2E-82C7-679BF6DAC1D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24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8280" indent="-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Graph Embedding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458280" indent="-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 panose="020B0604020202020204" pitchFamily="34" charset="0"/>
              <a:buChar char="•"/>
            </a:pPr>
            <a:endParaRPr lang="en-US" altLang="zh-TW" sz="3200" spc="300" dirty="0" smtClean="0"/>
          </a:p>
          <a:p>
            <a:pPr marL="458280" indent="-4572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 panose="020B0604020202020204" pitchFamily="34" charset="0"/>
              <a:buChar char="•"/>
            </a:pPr>
            <a:r>
              <a:rPr lang="zh-TW" altLang="en-US" sz="3200" spc="300" dirty="0" smtClean="0"/>
              <a:t>推薦系統工作進度報告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4" y="2724149"/>
            <a:ext cx="4499919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Graph Embedding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8" y="0"/>
            <a:ext cx="2661922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84003" y="4845681"/>
            <a:ext cx="10058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近來的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Grapth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Embedding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方法受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的啟發，節點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用低維向量來表示。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第一個採用的模型為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DeepWalk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iamsiva11.github.io/images/graph-embedding-vi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57" y="1756664"/>
            <a:ext cx="8013217" cy="31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8" y="0"/>
            <a:ext cx="263421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8342" t="12542" r="38737" b="40330"/>
          <a:stretch/>
        </p:blipFill>
        <p:spPr>
          <a:xfrm>
            <a:off x="2512761" y="1845733"/>
            <a:ext cx="7227437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8" y="0"/>
            <a:ext cx="263421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4208" t="12277" r="36436" b="38481"/>
          <a:stretch/>
        </p:blipFill>
        <p:spPr>
          <a:xfrm>
            <a:off x="2847794" y="1777603"/>
            <a:ext cx="64964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顧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8" y="0"/>
            <a:ext cx="263421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4208" t="12277" r="36436" b="38481"/>
          <a:stretch/>
        </p:blipFill>
        <p:spPr>
          <a:xfrm>
            <a:off x="1172903" y="1777603"/>
            <a:ext cx="6496412" cy="4572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8267" t="25479" r="47054" b="60396"/>
          <a:stretch/>
        </p:blipFill>
        <p:spPr>
          <a:xfrm>
            <a:off x="7532231" y="4422236"/>
            <a:ext cx="4227969" cy="968722"/>
          </a:xfrm>
          <a:prstGeom prst="rect">
            <a:avLst/>
          </a:prstGeom>
        </p:spPr>
      </p:pic>
      <p:sp>
        <p:nvSpPr>
          <p:cNvPr id="7" name="上彎箭號 6"/>
          <p:cNvSpPr/>
          <p:nvPr/>
        </p:nvSpPr>
        <p:spPr>
          <a:xfrm rot="10800000" flipH="1">
            <a:off x="8682273" y="2761307"/>
            <a:ext cx="1249378" cy="124775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266203" y="5459088"/>
            <a:ext cx="2897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Hidden Layer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權重矩陣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577887" y="5485465"/>
            <a:ext cx="145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輸入向量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391030" y="5486255"/>
            <a:ext cx="1457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輸出向量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44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DeepWalk</a:t>
            </a:r>
            <a:r>
              <a:rPr lang="zh-TW" altLang="en-US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78" y="0"/>
            <a:ext cx="263421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97268" y="4765603"/>
            <a:ext cx="10463997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DeepWalk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將網絡中的節點，視為字詞。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直接利用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Word2Vec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來學習各節點的向量表示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2880" t="56365" r="13126" b="6666"/>
          <a:stretch/>
        </p:blipFill>
        <p:spPr>
          <a:xfrm>
            <a:off x="1097268" y="1885603"/>
            <a:ext cx="1024802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DeepWalk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97278" y="0"/>
            <a:ext cx="263421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 Embedding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4469" t="18586" r="49057" b="50817"/>
          <a:stretch/>
        </p:blipFill>
        <p:spPr>
          <a:xfrm>
            <a:off x="1097279" y="1764145"/>
            <a:ext cx="3456248" cy="16309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69639" t="11167" r="12970" b="55380"/>
          <a:stretch/>
        </p:blipFill>
        <p:spPr>
          <a:xfrm>
            <a:off x="1563349" y="3523152"/>
            <a:ext cx="2524108" cy="2731129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088437" y="3221750"/>
            <a:ext cx="1329396" cy="1288076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18267" t="25479" r="47054" b="60396"/>
          <a:stretch/>
        </p:blipFill>
        <p:spPr>
          <a:xfrm>
            <a:off x="6744578" y="1906359"/>
            <a:ext cx="4713639" cy="1080000"/>
          </a:xfrm>
          <a:prstGeom prst="rect">
            <a:avLst/>
          </a:prstGeom>
        </p:spPr>
      </p:pic>
      <p:pic>
        <p:nvPicPr>
          <p:cNvPr id="13" name="Picture 2" descr="https://iamsiva11.github.io/images/graph-embedding-viz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5" t="-10" b="1"/>
          <a:stretch/>
        </p:blipFill>
        <p:spPr bwMode="auto">
          <a:xfrm>
            <a:off x="7418814" y="3121989"/>
            <a:ext cx="3365166" cy="31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10152</TotalTime>
  <Words>253</Words>
  <Application>Microsoft Office PowerPoint</Application>
  <PresentationFormat>寬螢幕</PresentationFormat>
  <Paragraphs>100</Paragraphs>
  <Slides>15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DejaVu Sans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1_回顧</vt:lpstr>
      <vt:lpstr>有機</vt:lpstr>
      <vt:lpstr>PowerPoint 簡報</vt:lpstr>
      <vt:lpstr>PowerPoint 簡報</vt:lpstr>
      <vt:lpstr>Graph Embedding介紹</vt:lpstr>
      <vt:lpstr>Graph Embedding簡介</vt:lpstr>
      <vt:lpstr>Word2Vec回顧</vt:lpstr>
      <vt:lpstr>Word2Vec回顧</vt:lpstr>
      <vt:lpstr>Word2Vec回顧</vt:lpstr>
      <vt:lpstr>DeepWalk簡介</vt:lpstr>
      <vt:lpstr>DeepWalk簡介</vt:lpstr>
      <vt:lpstr>Graph Embedding應用</vt:lpstr>
      <vt:lpstr>Graph Embedding應用</vt:lpstr>
      <vt:lpstr>推薦系統工作進度報告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905</cp:revision>
  <dcterms:created xsi:type="dcterms:W3CDTF">2018-04-17T05:15:45Z</dcterms:created>
  <dcterms:modified xsi:type="dcterms:W3CDTF">2019-03-20T02:53:58Z</dcterms:modified>
</cp:coreProperties>
</file>